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65" r:id="rId2"/>
    <p:sldId id="270" r:id="rId3"/>
    <p:sldId id="267" r:id="rId4"/>
    <p:sldId id="266" r:id="rId5"/>
    <p:sldId id="294" r:id="rId6"/>
    <p:sldId id="269" r:id="rId7"/>
    <p:sldId id="268" r:id="rId8"/>
    <p:sldId id="271" r:id="rId9"/>
    <p:sldId id="272" r:id="rId10"/>
    <p:sldId id="273" r:id="rId11"/>
    <p:sldId id="274" r:id="rId12"/>
    <p:sldId id="279" r:id="rId13"/>
    <p:sldId id="275" r:id="rId14"/>
    <p:sldId id="276" r:id="rId15"/>
    <p:sldId id="277" r:id="rId16"/>
    <p:sldId id="278" r:id="rId17"/>
    <p:sldId id="280" r:id="rId18"/>
    <p:sldId id="293" r:id="rId19"/>
    <p:sldId id="297" r:id="rId20"/>
    <p:sldId id="296" r:id="rId21"/>
    <p:sldId id="298" r:id="rId22"/>
    <p:sldId id="292" r:id="rId23"/>
    <p:sldId id="281" r:id="rId24"/>
    <p:sldId id="282" r:id="rId25"/>
    <p:sldId id="283" r:id="rId26"/>
    <p:sldId id="284" r:id="rId27"/>
    <p:sldId id="285" r:id="rId28"/>
    <p:sldId id="288" r:id="rId29"/>
    <p:sldId id="289" r:id="rId30"/>
    <p:sldId id="29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4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8"/>
    <p:restoredTop sz="94540"/>
  </p:normalViewPr>
  <p:slideViewPr>
    <p:cSldViewPr snapToGrid="0" snapToObjects="1">
      <p:cViewPr varScale="1">
        <p:scale>
          <a:sx n="104" d="100"/>
          <a:sy n="104" d="100"/>
        </p:scale>
        <p:origin x="6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877CD-2D8C-134A-97CC-E0527353A08A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71D83-7E10-5A4C-8BF8-16366C2F2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44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81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25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28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26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39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68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4/2/19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38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31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4/2/19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83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68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30000-4485-B54B-91DC-8C4C28630854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30000-4485-B54B-91DC-8C4C28630854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541F1-7129-0A48-9927-6B702D9A1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84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s://arxiv.org/pdf/1801.00594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n-upf/Komondo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ta.cs.rpi.edu/cost.html" TargetMode="Externa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28012" y="3083911"/>
            <a:ext cx="10168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Helvetica" charset="0"/>
                <a:ea typeface="Helvetica" charset="0"/>
                <a:cs typeface="Helvetica" charset="0"/>
              </a:rPr>
              <a:t>An </a:t>
            </a: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event-based IEEE 802.11ax WLANs Simulator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79904" y="4549676"/>
            <a:ext cx="7802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Sergio </a:t>
            </a:r>
            <a:r>
              <a:rPr lang="en-US" sz="2400" dirty="0" err="1">
                <a:latin typeface="Helvetica" charset="0"/>
                <a:ea typeface="Helvetica" charset="0"/>
                <a:cs typeface="Helvetica" charset="0"/>
              </a:rPr>
              <a:t>Barrachina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-Muñoz, Francesc Wilhelmi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76" y="1344011"/>
            <a:ext cx="52324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1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Packet Aggregation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64347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Concatenation of N MPDUs to be sent over the same packet transmission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Acknowledged by a Block-ACK (BACK)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4695" y="6353932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7: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Packet aggregation for a single transmission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236" y="3575516"/>
            <a:ext cx="5841101" cy="27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5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171" y="3000129"/>
            <a:ext cx="10168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atin typeface="Helvetica" charset="0"/>
                <a:ea typeface="Helvetica" charset="0"/>
                <a:cs typeface="Helvetica" charset="0"/>
              </a:rPr>
              <a:t>Design Principles</a:t>
            </a:r>
            <a:endParaRPr lang="en-US" sz="5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90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Architecture based on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875927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IEEE 802.11ax-based Simulator considers several states to capture the behavior of nodes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Sensing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NAV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Transmitting an RTS or a CTS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Receiving an RTS or a CTS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Transmitting DATA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Receiving DATA</a:t>
            </a:r>
          </a:p>
          <a:p>
            <a:pPr lvl="1"/>
            <a:r>
              <a:rPr lang="mr-IN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24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Channel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875927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Several Path-loss models (easy to add new ones):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Free Space Path Loss (FSPL)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Okumura-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Hata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model 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Generic indoor model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IEEE 802.11ax residential scenario model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Different adjacent channel interference models: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No interference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Limited interference: only adjacent channels leak power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Total interference: all the channels leak power (20 dB per channel)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5836491"/>
            <a:ext cx="10515600" cy="784411"/>
          </a:xfrm>
          <a:prstGeom prst="rect">
            <a:avLst/>
          </a:prstGeom>
          <a:solidFill>
            <a:srgbClr val="F1C4C0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Assumption: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incoming power in a given receiver is assumed to be the same during the entire transmission </a:t>
            </a:r>
          </a:p>
        </p:txBody>
      </p:sp>
    </p:spTree>
    <p:extLst>
      <p:ext uri="{BB962C8B-B14F-4D97-AF65-F5344CB8AC3E}">
        <p14:creationId xmlns:p14="http://schemas.microsoft.com/office/powerpoint/2010/main" val="156927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Traffic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875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Three implemented models for traffic generation: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446" y="2497979"/>
            <a:ext cx="6951108" cy="28678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74695" y="5701553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8: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Traffic generation models</a:t>
            </a:r>
          </a:p>
        </p:txBody>
      </p:sp>
    </p:spTree>
    <p:extLst>
      <p:ext uri="{BB962C8B-B14F-4D97-AF65-F5344CB8AC3E}">
        <p14:creationId xmlns:p14="http://schemas.microsoft.com/office/powerpoint/2010/main" val="2043633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Link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6"/>
            <a:ext cx="10753165" cy="3875927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IEEE 802.11ax MCS are used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4354" y="5143963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latin typeface="Helvetica" charset="0"/>
                <a:ea typeface="Helvetica" charset="0"/>
                <a:cs typeface="Helvetica" charset="0"/>
              </a:rPr>
              <a:t>Table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1: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IEEE 802.11ax MCS 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337" y="2417478"/>
            <a:ext cx="7218644" cy="277980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5836491"/>
            <a:ext cx="10515600" cy="784411"/>
          </a:xfrm>
          <a:prstGeom prst="rect">
            <a:avLst/>
          </a:prstGeom>
          <a:solidFill>
            <a:srgbClr val="F1C4C0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Assumption: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MCS is computed at the beginning of the simulation, based on the power received from </a:t>
            </a:r>
            <a:r>
              <a:rPr lang="en-US">
                <a:latin typeface="Helvetica" charset="0"/>
                <a:ea typeface="Helvetica" charset="0"/>
                <a:cs typeface="Helvetica" charset="0"/>
              </a:rPr>
              <a:t>the transmitter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540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Collisions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6"/>
            <a:ext cx="10753165" cy="3875927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Packet losses occur if: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destination is already transmitting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signal strength is not strong enough (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P</a:t>
            </a:r>
            <a:r>
              <a:rPr lang="en-US" baseline="-25000" dirty="0" err="1">
                <a:latin typeface="Helvetica" charset="0"/>
                <a:ea typeface="Helvetica" charset="0"/>
                <a:cs typeface="Helvetica" charset="0"/>
              </a:rPr>
              <a:t>rx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&lt; CCA)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CE is not accomplished due to interference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destination is already receiving a packet and the CE condition is still accomplished for the first transmission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destination is in NAV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Backoff collisions</a:t>
            </a:r>
          </a:p>
        </p:txBody>
      </p:sp>
    </p:spTree>
    <p:extLst>
      <p:ext uri="{BB962C8B-B14F-4D97-AF65-F5344CB8AC3E}">
        <p14:creationId xmlns:p14="http://schemas.microsoft.com/office/powerpoint/2010/main" val="433734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171" y="3000129"/>
            <a:ext cx="10168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atin typeface="Helvetica" charset="0"/>
                <a:ea typeface="Helvetica" charset="0"/>
                <a:cs typeface="Helvetica" charset="0"/>
              </a:rPr>
              <a:t>Validation</a:t>
            </a:r>
            <a:endParaRPr lang="en-US" sz="5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60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System parameters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306" y="1027906"/>
            <a:ext cx="5109157" cy="51233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7519" y="6151235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Tbl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. 2: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IEEE 802.11ax PHY &amp; MAC parameters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78224" y="1825626"/>
            <a:ext cx="5499848" cy="387592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IEEE 802.11ax parameters are considered</a:t>
            </a:r>
          </a:p>
          <a:p>
            <a:pPr lvl="1"/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Channel access</a:t>
            </a:r>
          </a:p>
          <a:p>
            <a:pPr lvl="1"/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Frames length</a:t>
            </a:r>
          </a:p>
          <a:p>
            <a:pPr lvl="1"/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Channelization</a:t>
            </a:r>
          </a:p>
          <a:p>
            <a:pPr lvl="1"/>
            <a:r>
              <a:rPr lang="mr-IN" sz="2800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61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78224" y="1597027"/>
            <a:ext cx="5499848" cy="3875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200" dirty="0" err="1">
                <a:latin typeface="Helvetica" charset="0"/>
                <a:ea typeface="Helvetica" charset="0"/>
                <a:cs typeface="Helvetica" charset="0"/>
              </a:rPr>
              <a:t>Scenario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Basic Operation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616264" y="2546008"/>
          <a:ext cx="3248958" cy="3126838"/>
        </p:xfrm>
        <a:graphic>
          <a:graphicData uri="http://schemas.openxmlformats.org/drawingml/2006/table">
            <a:tbl>
              <a:tblPr/>
              <a:tblGrid>
                <a:gridCol w="10829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29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829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3262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Packet aggregation (N = 64)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094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Komondor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ns3</a:t>
                      </a:r>
                      <a:endParaRPr lang="en-US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Bianchi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287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91.45</a:t>
                      </a:r>
                      <a:endParaRPr lang="it-IT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Mbps</a:t>
                      </a:r>
                      <a:endParaRPr lang="it-IT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90.71 </a:t>
                      </a:r>
                      <a:r>
                        <a:rPr lang="nb-NO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Mbps</a:t>
                      </a:r>
                      <a:endParaRPr lang="nb-NO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91.44 Mbps</a:t>
                      </a: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2876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Single packet (N = 1)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C4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28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Komondor</a:t>
                      </a:r>
                      <a:endParaRPr lang="en-US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ns3</a:t>
                      </a:r>
                      <a:endParaRPr lang="en-US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Bianchi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2287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26.87 Mbps</a:t>
                      </a:r>
                      <a:endParaRPr lang="fi-FI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25.28 </a:t>
                      </a:r>
                      <a:r>
                        <a:rPr lang="nb-NO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Mbps</a:t>
                      </a:r>
                      <a:endParaRPr lang="nb-NO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26.87 </a:t>
                      </a:r>
                      <a:r>
                        <a:rPr lang="fi-FI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Mbps</a:t>
                      </a:r>
                      <a:endParaRPr lang="fi-FI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49214" y="22370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928595" y="1597027"/>
            <a:ext cx="5499848" cy="3875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ES" sz="32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r>
              <a:rPr lang="es-ES" sz="3200" dirty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7"/>
          <a:stretch/>
        </p:blipFill>
        <p:spPr>
          <a:xfrm>
            <a:off x="2063791" y="2465628"/>
            <a:ext cx="3013980" cy="1769035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479072"/>
              </p:ext>
            </p:extLst>
          </p:nvPr>
        </p:nvGraphicFramePr>
        <p:xfrm>
          <a:off x="668831" y="4840494"/>
          <a:ext cx="5803900" cy="1264920"/>
        </p:xfrm>
        <a:graphic>
          <a:graphicData uri="http://schemas.openxmlformats.org/drawingml/2006/table">
            <a:tbl>
              <a:tblPr/>
              <a:tblGrid>
                <a:gridCol w="8763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/>
                      </a:r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Position AP (m)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Position STA (m)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Channel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Transmit power (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dBm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CCA (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dBm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AP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[2,2,0]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is-I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-68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STA A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lang="mr-IN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[0,0,0]</a:t>
                      </a:r>
                      <a:endParaRPr lang="mr-IN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is-I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-68</a:t>
                      </a:r>
                      <a:endParaRPr lang="mr-IN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49476" y="6145911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Tbl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. 3: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Configuration Scenario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72731" y="5781935"/>
            <a:ext cx="536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Tbl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. 4: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Results Scenario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1888" y="4253215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9: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Scenario 1</a:t>
            </a:r>
          </a:p>
        </p:txBody>
      </p:sp>
    </p:spTree>
    <p:extLst>
      <p:ext uri="{BB962C8B-B14F-4D97-AF65-F5344CB8AC3E}">
        <p14:creationId xmlns:p14="http://schemas.microsoft.com/office/powerpoint/2010/main" val="14174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171" y="3000129"/>
            <a:ext cx="10168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Helvetica" charset="0"/>
                <a:ea typeface="Helvetica" charset="0"/>
                <a:cs typeface="Helvetica" charset="0"/>
              </a:rPr>
              <a:t>Introduction</a:t>
            </a:r>
            <a:endParaRPr lang="en-US" sz="5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75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78224" y="1597027"/>
            <a:ext cx="5499848" cy="3875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200" dirty="0" err="1">
                <a:latin typeface="Helvetica" charset="0"/>
                <a:ea typeface="Helvetica" charset="0"/>
                <a:cs typeface="Helvetica" charset="0"/>
              </a:rPr>
              <a:t>Scenario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Two STAs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1048"/>
              </p:ext>
            </p:extLst>
          </p:nvPr>
        </p:nvGraphicFramePr>
        <p:xfrm>
          <a:off x="7616264" y="2546008"/>
          <a:ext cx="3248958" cy="3126838"/>
        </p:xfrm>
        <a:graphic>
          <a:graphicData uri="http://schemas.openxmlformats.org/drawingml/2006/table">
            <a:tbl>
              <a:tblPr/>
              <a:tblGrid>
                <a:gridCol w="10829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29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829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3262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Packet aggregation (N = 64)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094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Komondor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ns3</a:t>
                      </a:r>
                      <a:endParaRPr lang="en-US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Bianchi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287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91.45</a:t>
                      </a:r>
                      <a:endParaRPr lang="it-IT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Mbps</a:t>
                      </a:r>
                      <a:endParaRPr lang="it-IT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90.71 </a:t>
                      </a:r>
                      <a:r>
                        <a:rPr lang="nb-NO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Mbps</a:t>
                      </a:r>
                      <a:endParaRPr lang="nb-NO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91.44 Mbps</a:t>
                      </a: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2876">
                <a:tc grid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Single packet (N = 1)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C4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287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Komondor</a:t>
                      </a:r>
                      <a:endParaRPr lang="en-US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ns3</a:t>
                      </a:r>
                      <a:endParaRPr lang="en-US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Bianchi</a:t>
                      </a:r>
                      <a:endParaRPr lang="en-US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2287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26.87 Mbps</a:t>
                      </a:r>
                      <a:endParaRPr lang="fi-FI" sz="280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25.28 </a:t>
                      </a:r>
                      <a:r>
                        <a:rPr lang="nb-NO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Mbps</a:t>
                      </a:r>
                      <a:endParaRPr lang="nb-NO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26.87 </a:t>
                      </a:r>
                      <a:r>
                        <a:rPr lang="fi-FI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Mbps</a:t>
                      </a:r>
                      <a:endParaRPr lang="fi-FI" sz="28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71824" marR="71824" marT="71824" marB="7182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9"/>
          <a:stretch/>
        </p:blipFill>
        <p:spPr>
          <a:xfrm>
            <a:off x="2047126" y="1927747"/>
            <a:ext cx="3826230" cy="232731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609610"/>
              </p:ext>
            </p:extLst>
          </p:nvPr>
        </p:nvGraphicFramePr>
        <p:xfrm>
          <a:off x="559734" y="4693174"/>
          <a:ext cx="5943600" cy="1559560"/>
        </p:xfrm>
        <a:graphic>
          <a:graphicData uri="http://schemas.openxmlformats.org/drawingml/2006/table">
            <a:tbl>
              <a:tblPr/>
              <a:tblGrid>
                <a:gridCol w="8763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/>
                      </a:r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Position AP (m)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Position STA (m)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Channel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Transmit power (dBm)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CCA (dBm)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AP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[2,2,0]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is-I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-68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STA A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[0,0,0]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is-I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-68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STA B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[4,4,0]</a:t>
                      </a:r>
                      <a:endParaRPr lang="mr-IN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</a:t>
                      </a:r>
                      <a:endParaRPr lang="is-I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-68</a:t>
                      </a:r>
                      <a:endParaRPr lang="mr-IN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49214" y="22370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928595" y="1597027"/>
            <a:ext cx="5499848" cy="3875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ES" sz="32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r>
              <a:rPr lang="es-ES" sz="3200" dirty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9476" y="6266934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Tbl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. 5: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Configuration Scenario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72731" y="5781935"/>
            <a:ext cx="536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Tbl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. 6: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Results Scenario 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1888" y="4253215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9: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Scenario 2</a:t>
            </a:r>
          </a:p>
        </p:txBody>
      </p:sp>
    </p:spTree>
    <p:extLst>
      <p:ext uri="{BB962C8B-B14F-4D97-AF65-F5344CB8AC3E}">
        <p14:creationId xmlns:p14="http://schemas.microsoft.com/office/powerpoint/2010/main" val="671979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Dynamic Channel Bonding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549214" y="223702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83" y="2273300"/>
            <a:ext cx="3736931" cy="29237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97" y="2273300"/>
            <a:ext cx="4617917" cy="2836582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78224" y="1597027"/>
            <a:ext cx="5499848" cy="3875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200" dirty="0" err="1">
                <a:latin typeface="Helvetica" charset="0"/>
                <a:ea typeface="Helvetica" charset="0"/>
                <a:cs typeface="Helvetica" charset="0"/>
              </a:rPr>
              <a:t>Scenarios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014199" y="1597027"/>
            <a:ext cx="5499848" cy="3875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s-ES" sz="3200" dirty="0" err="1">
                <a:latin typeface="Helvetica" charset="0"/>
                <a:ea typeface="Helvetica" charset="0"/>
                <a:cs typeface="Helvetica" charset="0"/>
              </a:rPr>
              <a:t>Results</a:t>
            </a:r>
            <a:r>
              <a:rPr lang="es-ES" sz="3200" dirty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0883" y="5779625"/>
            <a:ext cx="9996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More information in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Barrachina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-Munoz, S., Wilhelmi, F., &amp;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Bellalta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, B. (2018). </a:t>
            </a:r>
            <a:r>
              <a:rPr lang="en-US" dirty="0">
                <a:latin typeface="Helvetica" charset="0"/>
                <a:ea typeface="Helvetica" charset="0"/>
                <a:cs typeface="Helvetica" charset="0"/>
                <a:hlinkClick r:id="rId4"/>
              </a:rPr>
              <a:t>Performance Analysis of Dynamic Channel Bonding in Spatially Distributed High Density WLANs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. </a:t>
            </a:r>
            <a:r>
              <a:rPr lang="en-US" i="1" dirty="0" err="1">
                <a:latin typeface="Helvetica" charset="0"/>
                <a:ea typeface="Helvetica" charset="0"/>
                <a:cs typeface="Helvetica" charset="0"/>
              </a:rPr>
              <a:t>arXiv</a:t>
            </a:r>
            <a:r>
              <a:rPr lang="en-US" i="1" dirty="0">
                <a:latin typeface="Helvetica" charset="0"/>
                <a:ea typeface="Helvetica" charset="0"/>
                <a:cs typeface="Helvetica" charset="0"/>
              </a:rPr>
              <a:t> preprint arXiv:1801.00594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764538" y="5285158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10: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Scenarios for DCB validation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73812" y="5252469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11: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Results DCB validation</a:t>
            </a:r>
          </a:p>
        </p:txBody>
      </p:sp>
    </p:spTree>
    <p:extLst>
      <p:ext uri="{BB962C8B-B14F-4D97-AF65-F5344CB8AC3E}">
        <p14:creationId xmlns:p14="http://schemas.microsoft.com/office/powerpoint/2010/main" val="1046858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171" y="3000129"/>
            <a:ext cx="10168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Helvetica" charset="0"/>
                <a:ea typeface="Helvetica" charset="0"/>
                <a:cs typeface="Helvetica" charset="0"/>
              </a:rPr>
              <a:t>Intelligent Agents</a:t>
            </a:r>
            <a:endParaRPr lang="en-US" sz="5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27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Some remarks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Agents are introduced to modify the configuration of simulated WLANs in order to maximize a certain performance metric (local or globally)</a:t>
            </a:r>
          </a:p>
          <a:p>
            <a:pPr algn="just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Each agent is associated to an AP, so that all the information is shared between these two type of entities (we assume that the agent is located in the AP)</a:t>
            </a:r>
          </a:p>
          <a:p>
            <a:pPr algn="just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Communication between agents is not implemented yet, but future developments contemplate centralized approaches</a:t>
            </a:r>
          </a:p>
          <a:p>
            <a:pPr lvl="1" algn="just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Agents share information with a central entity, which takes decisions</a:t>
            </a:r>
          </a:p>
          <a:p>
            <a:pPr lvl="1" algn="just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Adaptive delay for such a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26676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Overview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13011" y="657812"/>
            <a:ext cx="11082567" cy="6043808"/>
            <a:chOff x="370480" y="1189442"/>
            <a:chExt cx="11082567" cy="6043808"/>
          </a:xfrm>
        </p:grpSpPr>
        <p:sp>
          <p:nvSpPr>
            <p:cNvPr id="17" name="Oval 16"/>
            <p:cNvSpPr/>
            <p:nvPr/>
          </p:nvSpPr>
          <p:spPr>
            <a:xfrm>
              <a:off x="2438399" y="2104717"/>
              <a:ext cx="2615610" cy="258439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505689" y="2124415"/>
              <a:ext cx="3347313" cy="3302982"/>
            </a:xfrm>
            <a:prstGeom prst="ellipse">
              <a:avLst/>
            </a:prstGeom>
            <a:solidFill>
              <a:srgbClr val="FF0000">
                <a:alpha val="13000"/>
              </a:srgbClr>
            </a:solidFill>
            <a:ln>
              <a:solidFill>
                <a:schemeClr val="accent2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8108465" y="3142058"/>
              <a:ext cx="2615610" cy="258439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2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0521" y="2933582"/>
              <a:ext cx="703014" cy="70301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413172" y="2150317"/>
              <a:ext cx="703014" cy="70301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27646" y="5513267"/>
              <a:ext cx="703014" cy="703014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83879" y="4084810"/>
              <a:ext cx="703014" cy="70301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43014" y="4220384"/>
              <a:ext cx="703014" cy="70301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86400" y="4436317"/>
              <a:ext cx="703014" cy="703014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30660" y="3426224"/>
              <a:ext cx="703014" cy="70301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570074" y="5139331"/>
              <a:ext cx="935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Helvetica" charset="0"/>
                  <a:ea typeface="Helvetica" charset="0"/>
                  <a:cs typeface="Helvetica" charset="0"/>
                </a:rPr>
                <a:t>Legacy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725219" y="4052694"/>
              <a:ext cx="935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Helvetica" charset="0"/>
                  <a:ea typeface="Helvetica" charset="0"/>
                  <a:cs typeface="Helvetica" charset="0"/>
                </a:rPr>
                <a:t>Legacy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992116" y="3482907"/>
              <a:ext cx="1499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Helvetica" charset="0"/>
                  <a:ea typeface="Helvetica" charset="0"/>
                  <a:cs typeface="Helvetica" charset="0"/>
                </a:rPr>
                <a:t>Decentralized Learning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729241" y="6027633"/>
              <a:ext cx="1499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Helvetica" charset="0"/>
                  <a:ea typeface="Helvetica" charset="0"/>
                  <a:cs typeface="Helvetica" charset="0"/>
                </a:rPr>
                <a:t>Decentralized Learning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59547" y="4787824"/>
              <a:ext cx="1499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Helvetica" charset="0"/>
                  <a:ea typeface="Helvetica" charset="0"/>
                  <a:cs typeface="Helvetica" charset="0"/>
                </a:rPr>
                <a:t>Centralized Learning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014767" y="2708330"/>
              <a:ext cx="1499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Helvetica" charset="0"/>
                  <a:ea typeface="Helvetica" charset="0"/>
                  <a:cs typeface="Helvetica" charset="0"/>
                </a:rPr>
                <a:t>Centralized Learning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666358" y="4787823"/>
              <a:ext cx="1499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Helvetica" charset="0"/>
                  <a:ea typeface="Helvetica" charset="0"/>
                  <a:cs typeface="Helvetica" charset="0"/>
                </a:rPr>
                <a:t>Centralized Learning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6182" y="1189442"/>
              <a:ext cx="1073907" cy="1518888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953223" y="2338999"/>
              <a:ext cx="1499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Helvetica" charset="0"/>
                  <a:ea typeface="Helvetica" charset="0"/>
                  <a:cs typeface="Helvetica" charset="0"/>
                </a:rPr>
                <a:t>Central Entity</a:t>
              </a:r>
            </a:p>
          </p:txBody>
        </p:sp>
        <p:cxnSp>
          <p:nvCxnSpPr>
            <p:cNvPr id="6" name="Straight Connector 5"/>
            <p:cNvCxnSpPr>
              <a:stCxn id="38" idx="3"/>
              <a:endCxn id="4" idx="1"/>
            </p:cNvCxnSpPr>
            <p:nvPr/>
          </p:nvCxnSpPr>
          <p:spPr>
            <a:xfrm flipV="1">
              <a:off x="8116186" y="1948886"/>
              <a:ext cx="2049996" cy="552938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40" idx="0"/>
              <a:endCxn id="69" idx="2"/>
            </p:cNvCxnSpPr>
            <p:nvPr/>
          </p:nvCxnSpPr>
          <p:spPr>
            <a:xfrm flipV="1">
              <a:off x="9335386" y="2985330"/>
              <a:ext cx="1367749" cy="1099480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41" idx="3"/>
              <a:endCxn id="69" idx="1"/>
            </p:cNvCxnSpPr>
            <p:nvPr/>
          </p:nvCxnSpPr>
          <p:spPr>
            <a:xfrm flipV="1">
              <a:off x="5246028" y="2662165"/>
              <a:ext cx="4707195" cy="1909726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6458023" y="1231464"/>
              <a:ext cx="2615610" cy="258439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2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3580660" y="3285089"/>
              <a:ext cx="2615610" cy="258439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2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370480" y="3135231"/>
              <a:ext cx="3347313" cy="3302982"/>
            </a:xfrm>
            <a:prstGeom prst="ellipse">
              <a:avLst/>
            </a:prstGeom>
            <a:solidFill>
              <a:srgbClr val="FF0000">
                <a:alpha val="13000"/>
              </a:srgbClr>
            </a:solidFill>
            <a:ln>
              <a:solidFill>
                <a:schemeClr val="accent2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5171348" y="4648851"/>
              <a:ext cx="2615610" cy="258439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557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AP-Agent communication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11629" y="1367663"/>
            <a:ext cx="12283480" cy="5088901"/>
            <a:chOff x="-87225" y="1491231"/>
            <a:chExt cx="12283480" cy="508890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2932" y="1749346"/>
              <a:ext cx="1171294" cy="117129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2246" y="1491231"/>
              <a:ext cx="1367983" cy="1367983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flipH="1">
              <a:off x="3897484" y="3078866"/>
              <a:ext cx="1095" cy="34279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8066238" y="3078865"/>
              <a:ext cx="1095" cy="34279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514266" y="6272355"/>
              <a:ext cx="424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Courier New" charset="0"/>
                  <a:ea typeface="Courier New" charset="0"/>
                  <a:cs typeface="Courier New" charset="0"/>
                </a:rPr>
                <a:t>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33582" y="6272355"/>
              <a:ext cx="424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Courier New" charset="0"/>
                  <a:ea typeface="Courier New" charset="0"/>
                  <a:cs typeface="Courier New" charset="0"/>
                </a:rPr>
                <a:t>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86276" y="3300763"/>
              <a:ext cx="3582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rPr>
                <a:t>ouportRequestInformationToAp()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>
              <a:off x="3898579" y="3684104"/>
              <a:ext cx="41322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185190" y="3698114"/>
              <a:ext cx="37844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70C0"/>
                  </a:solidFill>
                  <a:latin typeface="Courier New" charset="0"/>
                  <a:ea typeface="Courier New" charset="0"/>
                  <a:cs typeface="Courier New" charset="0"/>
                </a:rPr>
                <a:t>inportReceivingRequestFromAgent()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3898579" y="4671391"/>
              <a:ext cx="41676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756069" y="4300544"/>
              <a:ext cx="2510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rPr>
                <a:t>ouportAnswerToAgent()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03380" y="4677802"/>
              <a:ext cx="4001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70C0"/>
                  </a:solidFill>
                  <a:latin typeface="Courier New" charset="0"/>
                  <a:ea typeface="Courier New" charset="0"/>
                  <a:cs typeface="Courier New" charset="0"/>
                </a:rPr>
                <a:t>inportReceivingInformationFromAp</a:t>
              </a:r>
              <a:r>
                <a:rPr lang="en-US" sz="1400" dirty="0">
                  <a:solidFill>
                    <a:srgbClr val="0070C0"/>
                  </a:solidFill>
                  <a:latin typeface="Courier New" charset="0"/>
                  <a:ea typeface="Courier New" charset="0"/>
                  <a:cs typeface="Courier New" charset="0"/>
                </a:rPr>
                <a:t>()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281307" y="5266159"/>
              <a:ext cx="33787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rPr>
                <a:t>ouportSendConfigurationToAp</a:t>
              </a:r>
              <a:r>
                <a:rPr lang="en-US" sz="1400" dirty="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rPr>
                <a:t>()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>
              <a:off x="3897484" y="5649501"/>
              <a:ext cx="41687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3938335" y="5677521"/>
              <a:ext cx="4141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0070C0"/>
                  </a:solidFill>
                  <a:latin typeface="Courier New" charset="0"/>
                  <a:ea typeface="Courier New" charset="0"/>
                  <a:cs typeface="Courier New" charset="0"/>
                </a:rPr>
                <a:t>inportReceiveConfigurationFromAgent</a:t>
              </a:r>
              <a:r>
                <a:rPr lang="en-US" sz="1400" dirty="0">
                  <a:solidFill>
                    <a:srgbClr val="0070C0"/>
                  </a:solidFill>
                  <a:latin typeface="Courier New" charset="0"/>
                  <a:ea typeface="Courier New" charset="0"/>
                  <a:cs typeface="Courier New" charset="0"/>
                </a:rPr>
                <a:t>()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25984" y="2114724"/>
              <a:ext cx="2896631" cy="953423"/>
              <a:chOff x="8828114" y="3066092"/>
              <a:chExt cx="2896631" cy="953423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8828114" y="3810106"/>
                <a:ext cx="166416" cy="155225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8828114" y="3514869"/>
                <a:ext cx="166416" cy="1552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8828114" y="3223150"/>
                <a:ext cx="166416" cy="155225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9070746" y="3066092"/>
                <a:ext cx="2653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accent6">
                        <a:lumMod val="50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Function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9070745" y="3357811"/>
                <a:ext cx="2653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Outport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9070745" y="3650183"/>
                <a:ext cx="2653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0070C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Inport</a:t>
                </a: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-87225" y="3835767"/>
              <a:ext cx="35822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Node :: GenerateConfiguration()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-87225" y="4178659"/>
              <a:ext cx="3910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Node :: </a:t>
              </a:r>
              <a:r>
                <a:rPr lang="en-US" sz="1400" dirty="0" err="1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GeneratePerformanceReport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()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283391" y="3186409"/>
              <a:ext cx="35822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Agent:: RequestInformationtoAp()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285584" y="4934720"/>
              <a:ext cx="3910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Agent:: </a:t>
              </a:r>
              <a:r>
                <a:rPr lang="en-US" sz="1400" dirty="0" err="1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ComputeNewConfiguration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()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284488" y="5236422"/>
              <a:ext cx="3910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Agent:: SendNewConfigurationToAp()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284489" y="4641588"/>
              <a:ext cx="3910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Agent:: GenerateRewardSelectedArm()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80412" y="5656397"/>
              <a:ext cx="28539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Node :: </a:t>
              </a:r>
              <a:r>
                <a:rPr lang="en-US" sz="1400" dirty="0" err="1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ApplyNewConfiguration</a:t>
              </a:r>
              <a:r>
                <a:rPr lang="en-US" sz="1400" dirty="0">
                  <a:solidFill>
                    <a:schemeClr val="accent6">
                      <a:lumMod val="5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()</a:t>
              </a:r>
            </a:p>
          </p:txBody>
        </p:sp>
        <p:sp>
          <p:nvSpPr>
            <p:cNvPr id="59" name="Left Brace 58"/>
            <p:cNvSpPr/>
            <p:nvPr/>
          </p:nvSpPr>
          <p:spPr>
            <a:xfrm>
              <a:off x="3742911" y="3786339"/>
              <a:ext cx="69888" cy="805821"/>
            </a:xfrm>
            <a:prstGeom prst="leftBrac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61" name="Left Brace 60"/>
            <p:cNvSpPr/>
            <p:nvPr/>
          </p:nvSpPr>
          <p:spPr>
            <a:xfrm>
              <a:off x="3746961" y="5700040"/>
              <a:ext cx="64292" cy="519483"/>
            </a:xfrm>
            <a:prstGeom prst="leftBrac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62" name="Left Brace 61"/>
            <p:cNvSpPr/>
            <p:nvPr/>
          </p:nvSpPr>
          <p:spPr>
            <a:xfrm flipH="1">
              <a:off x="8172134" y="3118151"/>
              <a:ext cx="92887" cy="505849"/>
            </a:xfrm>
            <a:prstGeom prst="leftBrac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63" name="Left Brace 62"/>
            <p:cNvSpPr/>
            <p:nvPr/>
          </p:nvSpPr>
          <p:spPr>
            <a:xfrm flipH="1">
              <a:off x="8172133" y="4697043"/>
              <a:ext cx="111258" cy="908711"/>
            </a:xfrm>
            <a:prstGeom prst="leftBrac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ourier New" charset="0"/>
                <a:ea typeface="Courier New" charset="0"/>
                <a:cs typeface="Courier Ne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708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Agent-oriented functionalities at the 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9862" y="1888395"/>
            <a:ext cx="113322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Wait for agent requests →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inportReceivingRequestFromAgent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US" sz="24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ouportRequestInformationToAp</a:t>
            </a:r>
            <a:r>
              <a:rPr lang="en-US" sz="24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Encapsulate important information regarding the current configuration (transmit power, CCA, MCS</a:t>
            </a:r>
            <a:r>
              <a:rPr lang="mr-IN" sz="2400" dirty="0">
                <a:latin typeface="Helvetica" charset="0"/>
                <a:ea typeface="Helvetica" charset="0"/>
                <a:cs typeface="Helvetica" charset="0"/>
              </a:rPr>
              <a:t>…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) and the offered performance (packets sent, packets lost, collisions by hidden node</a:t>
            </a:r>
            <a:r>
              <a:rPr lang="mr-IN" sz="2400" dirty="0">
                <a:latin typeface="Helvetica" charset="0"/>
                <a:ea typeface="Helvetica" charset="0"/>
                <a:cs typeface="Helvetica" charset="0"/>
              </a:rPr>
              <a:t>…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) →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GenerateConfiguration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GeneratePerformanceReport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Send information to the Agent → </a:t>
            </a:r>
            <a:r>
              <a:rPr lang="en-US" sz="24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ouportAnswerToAgent</a:t>
            </a:r>
            <a:r>
              <a:rPr lang="en-US" sz="24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Wait for the new configuration granted by the Agent → </a:t>
            </a:r>
            <a:r>
              <a:rPr lang="en-US" sz="24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inportReceiveConfigurationFromAgent</a:t>
            </a:r>
            <a:r>
              <a:rPr lang="en-US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Apply changes and broadcast new configuration to STAs →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ApplyNewConfiguration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10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Agent functionalities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9862" y="1888395"/>
            <a:ext cx="113322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Generate and send requests for APs periodically →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RequestInformationtoAp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en-US" sz="24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ouportRequestInformationToAp</a:t>
            </a:r>
            <a:r>
              <a:rPr lang="en-US" sz="24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Wait for the requested information → </a:t>
            </a:r>
            <a:r>
              <a:rPr lang="en-US" sz="2400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inportReceivingInformationFromAp</a:t>
            </a:r>
            <a:r>
              <a:rPr lang="en-US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Generate a reward according to the current configuration and performance in the AP →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GenerateRewardSelectedArm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Draw a new configuration according to updated rewards →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ComputeNewConfiguration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Send the new configuration to the AP →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SendNewConfigurationToAp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sz="24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ouportSendConfigurationToAp</a:t>
            </a:r>
            <a:r>
              <a:rPr lang="en-US" sz="24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579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Centralized Learning - Remarks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9862" y="1468261"/>
            <a:ext cx="1133227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In order to perform centralized learning, we have added a central entity that controls the operations done by 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The central entity works on the top of the Agent-AP operation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It is important to remark that agents can be freely assigned to the central entity, so that we can support hybrid scenarios with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Legacy APs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Agent-embedded APs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Centralized agent-embedded APs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Each agent communicates to the centralized entity in a synchronized manner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728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Agent-Central Entity (CC) communication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24838" y="1448870"/>
            <a:ext cx="11874156" cy="5007694"/>
            <a:chOff x="424838" y="1448870"/>
            <a:chExt cx="11874156" cy="500769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64081" y="1448870"/>
              <a:ext cx="1960777" cy="1470583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424838" y="1473992"/>
              <a:ext cx="11874156" cy="4982572"/>
              <a:chOff x="325984" y="1597560"/>
              <a:chExt cx="11874156" cy="4982572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3492" y="1597560"/>
                <a:ext cx="1367983" cy="1367983"/>
              </a:xfrm>
              <a:prstGeom prst="rect">
                <a:avLst/>
              </a:prstGeom>
            </p:spPr>
          </p:pic>
          <p:cxnSp>
            <p:nvCxnSpPr>
              <p:cNvPr id="13" name="Straight Arrow Connector 12"/>
              <p:cNvCxnSpPr/>
              <p:nvPr/>
            </p:nvCxnSpPr>
            <p:spPr>
              <a:xfrm flipH="1">
                <a:off x="3897484" y="3078866"/>
                <a:ext cx="1095" cy="342795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H="1">
                <a:off x="8151302" y="3078865"/>
                <a:ext cx="1095" cy="342795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514266" y="6272355"/>
                <a:ext cx="4240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latin typeface="Courier New" charset="0"/>
                    <a:ea typeface="Courier New" charset="0"/>
                    <a:cs typeface="Courier New" charset="0"/>
                  </a:rPr>
                  <a:t>t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733582" y="6272355"/>
                <a:ext cx="4240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latin typeface="Courier New" charset="0"/>
                    <a:ea typeface="Courier New" charset="0"/>
                    <a:cs typeface="Courier New" charset="0"/>
                  </a:rPr>
                  <a:t>t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080248" y="3300763"/>
                <a:ext cx="37883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ouportRequestInformationToAgent()</a:t>
                </a:r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3898579" y="3684104"/>
                <a:ext cx="4252723" cy="140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3933999" y="3698114"/>
                <a:ext cx="42871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rgbClr val="0070C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inportReceivingRequestFromController</a:t>
                </a:r>
                <a:r>
                  <a:rPr lang="en-US" sz="1400" dirty="0">
                    <a:solidFill>
                      <a:srgbClr val="0070C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()</a:t>
                </a:r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>
                <a:off x="3898579" y="4671391"/>
                <a:ext cx="4252723" cy="64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4317466" y="4300544"/>
                <a:ext cx="33361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FF000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ouportAnswerToController()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030671" y="4677802"/>
                <a:ext cx="41777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rgbClr val="0070C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inportReceivingInformationFromAgent</a:t>
                </a:r>
                <a:r>
                  <a:rPr lang="en-US" sz="1400" dirty="0">
                    <a:solidFill>
                      <a:srgbClr val="0070C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()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202696" y="5286480"/>
                <a:ext cx="36444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rgbClr val="FF000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ouportSendConfigurationToAgent()</a:t>
                </a:r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H="1">
                <a:off x="3897484" y="5649501"/>
                <a:ext cx="425381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4183475" y="5711681"/>
                <a:ext cx="4674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>
                    <a:solidFill>
                      <a:srgbClr val="0070C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inportReceiveConfigurationFromController</a:t>
                </a:r>
                <a:r>
                  <a:rPr lang="en-US" sz="1100" dirty="0">
                    <a:solidFill>
                      <a:srgbClr val="0070C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()</a:t>
                </a: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325984" y="2114724"/>
                <a:ext cx="2896631" cy="953423"/>
                <a:chOff x="8828114" y="3066092"/>
                <a:chExt cx="2896631" cy="953423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8828114" y="3810106"/>
                  <a:ext cx="166416" cy="15522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Courier New" charset="0"/>
                    <a:ea typeface="Courier New" charset="0"/>
                    <a:cs typeface="Courier New" charset="0"/>
                  </a:endParaRPr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8828114" y="3514869"/>
                  <a:ext cx="166416" cy="15522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latin typeface="Courier New" charset="0"/>
                    <a:ea typeface="Courier New" charset="0"/>
                    <a:cs typeface="Courier New" charset="0"/>
                  </a:endParaRPr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8828114" y="3223150"/>
                  <a:ext cx="166416" cy="15522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solidFill>
                      <a:schemeClr val="accent6">
                        <a:lumMod val="50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9070746" y="3066092"/>
                  <a:ext cx="265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chemeClr val="accent6">
                          <a:lumMod val="50000"/>
                        </a:schemeClr>
                      </a:solidFill>
                      <a:latin typeface="Courier New" charset="0"/>
                      <a:ea typeface="Courier New" charset="0"/>
                      <a:cs typeface="Courier New" charset="0"/>
                    </a:rPr>
                    <a:t>Function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9070745" y="3357811"/>
                  <a:ext cx="265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>
                      <a:solidFill>
                        <a:srgbClr val="FF0000"/>
                      </a:solidFill>
                      <a:latin typeface="Courier New" charset="0"/>
                      <a:ea typeface="Courier New" charset="0"/>
                      <a:cs typeface="Courier New" charset="0"/>
                    </a:rPr>
                    <a:t>Outport</a:t>
                  </a:r>
                  <a:endParaRPr lang="en-US" dirty="0">
                    <a:solidFill>
                      <a:srgbClr val="FF0000"/>
                    </a:solidFill>
                    <a:latin typeface="Courier New" charset="0"/>
                    <a:ea typeface="Courier New" charset="0"/>
                    <a:cs typeface="Courier New" charset="0"/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9070745" y="3650183"/>
                  <a:ext cx="26539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rgbClr val="0070C0"/>
                      </a:solidFill>
                      <a:latin typeface="Courier New" charset="0"/>
                      <a:ea typeface="Courier New" charset="0"/>
                      <a:cs typeface="Courier New" charset="0"/>
                    </a:rPr>
                    <a:t>Inport</a:t>
                  </a: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8283391" y="3186409"/>
                <a:ext cx="35822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chemeClr val="accent6">
                        <a:lumMod val="50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CentralController :: RequestInformationtoAgent()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271742" y="4824204"/>
                <a:ext cx="39106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chemeClr val="accent6">
                        <a:lumMod val="50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CentralController :: ComputeNewConfiguration()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289469" y="5439704"/>
                <a:ext cx="39106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chemeClr val="accent6">
                        <a:lumMod val="50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CentralController :: SendNewConfigurationToAgent()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8284488" y="4216762"/>
                <a:ext cx="39106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>
                    <a:solidFill>
                      <a:schemeClr val="accent6">
                        <a:lumMod val="50000"/>
                      </a:schemeClr>
                    </a:solidFill>
                    <a:latin typeface="Courier New" charset="0"/>
                    <a:ea typeface="Courier New" charset="0"/>
                    <a:cs typeface="Courier New" charset="0"/>
                  </a:rPr>
                  <a:t>CentralController CentralController :: GenerateRewardSelectedArm()</a:t>
                </a:r>
              </a:p>
            </p:txBody>
          </p:sp>
          <p:sp>
            <p:nvSpPr>
              <p:cNvPr id="59" name="Left Brace 58"/>
              <p:cNvSpPr/>
              <p:nvPr/>
            </p:nvSpPr>
            <p:spPr>
              <a:xfrm>
                <a:off x="3742911" y="3786339"/>
                <a:ext cx="69888" cy="805821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61" name="Left Brace 60"/>
              <p:cNvSpPr/>
              <p:nvPr/>
            </p:nvSpPr>
            <p:spPr>
              <a:xfrm>
                <a:off x="3746961" y="5700040"/>
                <a:ext cx="64292" cy="519483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62" name="Left Brace 61"/>
              <p:cNvSpPr/>
              <p:nvPr/>
            </p:nvSpPr>
            <p:spPr>
              <a:xfrm flipH="1">
                <a:off x="8225299" y="3118151"/>
                <a:ext cx="92887" cy="505849"/>
              </a:xfrm>
              <a:prstGeom prst="leftBrac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63" name="Left Brace 62"/>
              <p:cNvSpPr/>
              <p:nvPr/>
            </p:nvSpPr>
            <p:spPr>
              <a:xfrm flipH="1">
                <a:off x="8214665" y="4697043"/>
                <a:ext cx="111258" cy="908711"/>
              </a:xfrm>
              <a:prstGeom prst="leftBrac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956892" y="3742515"/>
              <a:ext cx="27590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>
                  <a:latin typeface="Courier New" charset="0"/>
                  <a:ea typeface="Courier New" charset="0"/>
                  <a:cs typeface="Courier New" charset="0"/>
                </a:rPr>
                <a:t>Start request of information to the AP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52439" y="5469155"/>
              <a:ext cx="27590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>
                  <a:latin typeface="Courier New" charset="0"/>
                  <a:ea typeface="Courier New" charset="0"/>
                  <a:cs typeface="Courier New" charset="0"/>
                </a:rPr>
                <a:t>Forward the new configuration to the 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8803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Introduction to the simulator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Open source, available at </a:t>
            </a:r>
            <a:r>
              <a:rPr lang="en-US" dirty="0">
                <a:latin typeface="Helvetica" charset="0"/>
                <a:ea typeface="Helvetica" charset="0"/>
                <a:cs typeface="Helvetica" charset="0"/>
                <a:hlinkClick r:id="rId2"/>
              </a:rPr>
              <a:t>https://github.com/wn-upf/Komondor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Based on COST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Implementation of IEEE 802.11ax novel functionalities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High-density scenarios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Ready to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handle intelligent agents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Documentation: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User’s guide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at </a:t>
            </a:r>
            <a:r>
              <a:rPr lang="en-US" dirty="0">
                <a:latin typeface="Helvetica" charset="0"/>
                <a:ea typeface="Helvetica" charset="0"/>
                <a:cs typeface="Helvetica" charset="0"/>
                <a:hlinkClick r:id="rId3" invalidUrl="https://github.com/wn-upf/Komondor/blob/master/Documentation/User guide/LaTeX files/komondor_user_guide.pdf"/>
              </a:rPr>
              <a:t>https://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  <a:hlinkClick r:id="rId4" invalidUrl="https://github.com/wn-upf/Komondor/blob/master/Documentation/User guide/LaTeX files/komondor_user_guide.pdf"/>
              </a:rPr>
              <a:t>github.com/wn-upf/Komondor/blob/master/Documentation/User%20guide/LaTeX%20files/komondor_user_guide.pdf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Technical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tutorial at</a:t>
            </a:r>
            <a:r>
              <a:rPr lang="en-US" i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latin typeface="Helvetica" charset="0"/>
                <a:ea typeface="Helvetica" charset="0"/>
                <a:cs typeface="Helvetica" charset="0"/>
                <a:hlinkClick r:id="rId5" invalidUrl="https://github.com/wn-upf/Komondor/blob/master/Documentation/Tutorial/LaTeX files/komondor_tutorial.pdf"/>
              </a:rPr>
              <a:t>https://github.com/wn-upf/Komondor/blob/master/Documentation/Tutorial/LaTeX%20files/komondor_tutorial.pdf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99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Helvetica" charset="0"/>
                <a:cs typeface="Helvetica" charset="0"/>
              </a:rPr>
              <a:t>Agent-embedded Architecture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38200" y="1537922"/>
            <a:ext cx="10862710" cy="4714022"/>
            <a:chOff x="838200" y="1537922"/>
            <a:chExt cx="10862710" cy="4714022"/>
          </a:xfrm>
        </p:grpSpPr>
        <p:sp>
          <p:nvSpPr>
            <p:cNvPr id="38" name="Rounded Rectangle 37"/>
            <p:cNvSpPr/>
            <p:nvPr/>
          </p:nvSpPr>
          <p:spPr>
            <a:xfrm>
              <a:off x="8589115" y="1537922"/>
              <a:ext cx="3111795" cy="471402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429087" y="1537922"/>
              <a:ext cx="1892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Times" charset="0"/>
                  <a:ea typeface="Times" charset="0"/>
                  <a:cs typeface="Times" charset="0"/>
                </a:rPr>
                <a:t>Central Entity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680987" y="1690688"/>
              <a:ext cx="1892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Times" charset="0"/>
                  <a:ea typeface="Times" charset="0"/>
                  <a:cs typeface="Times" charset="0"/>
                </a:rPr>
                <a:t>Agent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838200" y="1690688"/>
              <a:ext cx="2629789" cy="4561256"/>
              <a:chOff x="1040219" y="1698803"/>
              <a:chExt cx="2629789" cy="4561256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1040219" y="1709257"/>
                <a:ext cx="2629789" cy="455080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615034" y="1698803"/>
                <a:ext cx="1480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Access Point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71595" y="2339162"/>
                <a:ext cx="1967023" cy="124048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158947" y="4002158"/>
                <a:ext cx="1084523" cy="12734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446022" y="2339162"/>
                <a:ext cx="18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Current Operation</a:t>
                </a: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639178" y="2794073"/>
                <a:ext cx="1431853" cy="2545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MAC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643606" y="3152576"/>
                <a:ext cx="1431853" cy="2545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PHY</a:t>
                </a:r>
              </a:p>
            </p:txBody>
          </p:sp>
          <p:sp>
            <p:nvSpPr>
              <p:cNvPr id="7" name="Up-Down Arrow 6"/>
              <p:cNvSpPr/>
              <p:nvPr/>
            </p:nvSpPr>
            <p:spPr>
              <a:xfrm>
                <a:off x="1590892" y="3591755"/>
                <a:ext cx="220631" cy="402288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134134" y="3994043"/>
                <a:ext cx="120148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latin typeface="Times" charset="0"/>
                    <a:ea typeface="Times" charset="0"/>
                    <a:cs typeface="Times" charset="0"/>
                  </a:rPr>
                  <a:t>Performance Report Generation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493340" y="4002158"/>
                <a:ext cx="1084523" cy="12734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Up-Down Arrow 65"/>
              <p:cNvSpPr/>
              <p:nvPr/>
            </p:nvSpPr>
            <p:spPr>
              <a:xfrm>
                <a:off x="2925285" y="3591755"/>
                <a:ext cx="220631" cy="402288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468527" y="3994043"/>
                <a:ext cx="120148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latin typeface="Times" charset="0"/>
                    <a:ea typeface="Times" charset="0"/>
                    <a:cs typeface="Times" charset="0"/>
                  </a:rPr>
                  <a:t>ConfigurationReport Generation</a:t>
                </a:r>
              </a:p>
            </p:txBody>
          </p:sp>
        </p:grpSp>
        <p:sp>
          <p:nvSpPr>
            <p:cNvPr id="69" name="Rounded Rectangle 68"/>
            <p:cNvSpPr/>
            <p:nvPr/>
          </p:nvSpPr>
          <p:spPr>
            <a:xfrm>
              <a:off x="3754179" y="1701142"/>
              <a:ext cx="4749872" cy="455080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023096" y="2218067"/>
              <a:ext cx="1967023" cy="6463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097523" y="2218067"/>
              <a:ext cx="1892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Communication with AP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02975" y="2218067"/>
              <a:ext cx="1967023" cy="646331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232650" y="2218067"/>
              <a:ext cx="1892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Communication with CE</a:t>
              </a:r>
            </a:p>
          </p:txBody>
        </p:sp>
        <p:sp>
          <p:nvSpPr>
            <p:cNvPr id="76" name="Up-Down Arrow 75"/>
            <p:cNvSpPr/>
            <p:nvPr/>
          </p:nvSpPr>
          <p:spPr>
            <a:xfrm rot="16200000" flipV="1">
              <a:off x="3640555" y="2315643"/>
              <a:ext cx="212155" cy="557315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010690" y="3374939"/>
              <a:ext cx="2221960" cy="10949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376544" y="3380371"/>
              <a:ext cx="1518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Algorithm</a:t>
              </a:r>
            </a:p>
          </p:txBody>
        </p:sp>
        <p:sp>
          <p:nvSpPr>
            <p:cNvPr id="80" name="Up-Down Arrow 79"/>
            <p:cNvSpPr/>
            <p:nvPr/>
          </p:nvSpPr>
          <p:spPr>
            <a:xfrm rot="16200000" flipV="1">
              <a:off x="8353024" y="2315871"/>
              <a:ext cx="212155" cy="557315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Up-Down Arrow 80"/>
            <p:cNvSpPr/>
            <p:nvPr/>
          </p:nvSpPr>
          <p:spPr>
            <a:xfrm rot="16200000" flipV="1">
              <a:off x="5987074" y="2429431"/>
              <a:ext cx="222634" cy="340215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Multidocument 81"/>
            <p:cNvSpPr/>
            <p:nvPr/>
          </p:nvSpPr>
          <p:spPr>
            <a:xfrm>
              <a:off x="5196220" y="2922265"/>
              <a:ext cx="418216" cy="357318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Up-Down Arrow 97"/>
            <p:cNvSpPr/>
            <p:nvPr/>
          </p:nvSpPr>
          <p:spPr>
            <a:xfrm>
              <a:off x="4823189" y="2899780"/>
              <a:ext cx="220631" cy="402288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182805" y="3799200"/>
              <a:ext cx="1920283" cy="2545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Process Input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182805" y="4114695"/>
              <a:ext cx="1920283" cy="2527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Times" charset="0"/>
                  <a:ea typeface="Times" charset="0"/>
                  <a:cs typeface="Times" charset="0"/>
                </a:rPr>
                <a:t>Update configuration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169576" y="5363810"/>
              <a:ext cx="1967023" cy="66534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244003" y="5363810"/>
              <a:ext cx="1892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Update Configuration</a:t>
              </a:r>
            </a:p>
          </p:txBody>
        </p:sp>
        <p:sp>
          <p:nvSpPr>
            <p:cNvPr id="12" name="Document 11"/>
            <p:cNvSpPr/>
            <p:nvPr/>
          </p:nvSpPr>
          <p:spPr>
            <a:xfrm>
              <a:off x="4916951" y="5360533"/>
              <a:ext cx="408127" cy="463468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ocument 104"/>
            <p:cNvSpPr/>
            <p:nvPr/>
          </p:nvSpPr>
          <p:spPr>
            <a:xfrm>
              <a:off x="1278714" y="4749021"/>
              <a:ext cx="408127" cy="463468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Document 105"/>
            <p:cNvSpPr/>
            <p:nvPr/>
          </p:nvSpPr>
          <p:spPr>
            <a:xfrm>
              <a:off x="2629517" y="4749021"/>
              <a:ext cx="408127" cy="463468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Up-Down Arrow 106"/>
            <p:cNvSpPr/>
            <p:nvPr/>
          </p:nvSpPr>
          <p:spPr>
            <a:xfrm>
              <a:off x="5031239" y="4394902"/>
              <a:ext cx="220631" cy="402288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Up-Down Arrow 109"/>
            <p:cNvSpPr/>
            <p:nvPr/>
          </p:nvSpPr>
          <p:spPr>
            <a:xfrm rot="16200000" flipV="1">
              <a:off x="3454922" y="5205701"/>
              <a:ext cx="258686" cy="87766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317059" y="4827837"/>
              <a:ext cx="1967023" cy="109449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Document 113"/>
            <p:cNvSpPr/>
            <p:nvPr/>
          </p:nvSpPr>
          <p:spPr>
            <a:xfrm>
              <a:off x="7163193" y="5360533"/>
              <a:ext cx="408127" cy="463468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Up-Down Arrow 114"/>
            <p:cNvSpPr/>
            <p:nvPr/>
          </p:nvSpPr>
          <p:spPr>
            <a:xfrm rot="16200000" flipV="1">
              <a:off x="6136062" y="5184779"/>
              <a:ext cx="222634" cy="340215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Up-Down Arrow 115"/>
            <p:cNvSpPr/>
            <p:nvPr/>
          </p:nvSpPr>
          <p:spPr>
            <a:xfrm rot="16200000" flipV="1">
              <a:off x="8353024" y="5100833"/>
              <a:ext cx="212155" cy="557315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317058" y="4806963"/>
              <a:ext cx="1930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" charset="0"/>
                  <a:ea typeface="Times" charset="0"/>
                  <a:cs typeface="Times" charset="0"/>
                </a:rPr>
                <a:t>Receive new configuration from CE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4023096" y="4813441"/>
              <a:ext cx="2073993" cy="110889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023095" y="4818873"/>
              <a:ext cx="20739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" charset="0"/>
                  <a:ea typeface="Times" charset="0"/>
                  <a:cs typeface="Times" charset="0"/>
                </a:rPr>
                <a:t>Generate new configuration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131840" y="3446565"/>
              <a:ext cx="2221960" cy="21567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497694" y="3451997"/>
              <a:ext cx="1518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Algorithm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303955" y="3870826"/>
              <a:ext cx="1920283" cy="2545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Process Input</a:t>
              </a: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9303955" y="4186321"/>
              <a:ext cx="1920283" cy="5627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Generate Global Configuration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9131840" y="2263496"/>
              <a:ext cx="2221960" cy="1016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9143370" y="2462792"/>
              <a:ext cx="2221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Retrieve information from agents</a:t>
              </a:r>
            </a:p>
          </p:txBody>
        </p:sp>
        <p:sp>
          <p:nvSpPr>
            <p:cNvPr id="130" name="Document 129"/>
            <p:cNvSpPr/>
            <p:nvPr/>
          </p:nvSpPr>
          <p:spPr>
            <a:xfrm>
              <a:off x="10010484" y="4932905"/>
              <a:ext cx="408127" cy="463468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42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9959"/>
          </a:xfrm>
        </p:spPr>
        <p:txBody>
          <a:bodyPr>
            <a:normAutofit/>
          </a:bodyPr>
          <a:lstStyle/>
          <a:p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CompC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++ library that allows generating discrete event simulations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Main website: </a:t>
            </a:r>
            <a:r>
              <a:rPr lang="en-US" dirty="0">
                <a:latin typeface="Helvetica" charset="0"/>
                <a:ea typeface="Helvetica" charset="0"/>
                <a:cs typeface="Helvetica" charset="0"/>
                <a:hlinkClick r:id="rId2"/>
              </a:rPr>
              <a:t>http://www.ita.cs.rpi.edu/cost.html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98057"/>
            <a:ext cx="5574553" cy="191215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412753" y="3357749"/>
            <a:ext cx="5245847" cy="25927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Nodes are represented by components</a:t>
            </a:r>
          </a:p>
          <a:p>
            <a:pPr>
              <a:buFont typeface="Wingdings" charset="2"/>
              <a:buChar char="§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Message exchange between nodes through </a:t>
            </a:r>
            <a:r>
              <a:rPr lang="en-US" i="1" dirty="0" err="1">
                <a:latin typeface="Helvetica" charset="0"/>
                <a:ea typeface="Helvetica" charset="0"/>
                <a:cs typeface="Helvetica" charset="0"/>
              </a:rPr>
              <a:t>outport</a:t>
            </a:r>
            <a:r>
              <a:rPr lang="en-US" i="1" dirty="0">
                <a:latin typeface="Helvetica" charset="0"/>
                <a:ea typeface="Helvetica" charset="0"/>
                <a:cs typeface="Helvetica" charset="0"/>
              </a:rPr>
              <a:t>/</a:t>
            </a:r>
            <a:r>
              <a:rPr lang="en-US" i="1" dirty="0" err="1">
                <a:latin typeface="Helvetica" charset="0"/>
                <a:ea typeface="Helvetica" charset="0"/>
                <a:cs typeface="Helvetica" charset="0"/>
              </a:rPr>
              <a:t>inport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connections</a:t>
            </a:r>
          </a:p>
          <a:p>
            <a:pPr>
              <a:buFont typeface="Wingdings" charset="2"/>
              <a:buChar char="§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Timers for triggering events (e.g., end of transmission)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42680" y="5610213"/>
            <a:ext cx="311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1: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Component in COST</a:t>
            </a:r>
          </a:p>
        </p:txBody>
      </p:sp>
    </p:spTree>
    <p:extLst>
      <p:ext uri="{BB962C8B-B14F-4D97-AF65-F5344CB8AC3E}">
        <p14:creationId xmlns:p14="http://schemas.microsoft.com/office/powerpoint/2010/main" val="117436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Overview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00842"/>
            <a:ext cx="11887200" cy="4381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32947" y="6016418"/>
            <a:ext cx="492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2: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Komondor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flowchart</a:t>
            </a:r>
          </a:p>
        </p:txBody>
      </p:sp>
    </p:spTree>
    <p:extLst>
      <p:ext uri="{BB962C8B-B14F-4D97-AF65-F5344CB8AC3E}">
        <p14:creationId xmlns:p14="http://schemas.microsoft.com/office/powerpoint/2010/main" val="18267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8171" y="3000129"/>
            <a:ext cx="10168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Helvetica" charset="0"/>
                <a:ea typeface="Helvetica" charset="0"/>
                <a:cs typeface="Helvetica" charset="0"/>
              </a:rPr>
              <a:t>IEEE 802.11 Features</a:t>
            </a:r>
            <a:endParaRPr lang="en-US" sz="5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612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089" y="4311094"/>
            <a:ext cx="4585821" cy="25668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Channel 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9959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Distributed Coordination Function (DCF): Carrier Sense Multiple Access with Collision Avoidance (CSMA/CA) with Binary Exponential Backoff (BEB)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Slotted vs Continuous Backoff (BO)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Uniform vs Exponential distributions for BO calculation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Capture Effect (CE): stronger-first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09963" y="5169253"/>
            <a:ext cx="2215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3: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Capture Effect approach</a:t>
            </a:r>
          </a:p>
        </p:txBody>
      </p:sp>
    </p:spTree>
    <p:extLst>
      <p:ext uri="{BB962C8B-B14F-4D97-AF65-F5344CB8AC3E}">
        <p14:creationId xmlns:p14="http://schemas.microsoft.com/office/powerpoint/2010/main" val="1006080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RTS/CTS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9959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Ready-To-Send/Clear-To-Send (RTS/CTS) is mandatory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Virtual carrier sensing is done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2935870"/>
            <a:ext cx="7505700" cy="281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05835" y="5950521"/>
            <a:ext cx="398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4: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RTS/CTS utilization example</a:t>
            </a:r>
          </a:p>
        </p:txBody>
      </p:sp>
    </p:spTree>
    <p:extLst>
      <p:ext uri="{BB962C8B-B14F-4D97-AF65-F5344CB8AC3E}">
        <p14:creationId xmlns:p14="http://schemas.microsoft.com/office/powerpoint/2010/main" val="431301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Channel Bonding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6434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Several implemented policies: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Only Primary (OP)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Static Channel Bonding (SCB): 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Always-max (AM) 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Probabilistic uniform (PU) 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4695" y="6353932"/>
            <a:ext cx="68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6: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CSMA/CA temporal evolution under the utilization of 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92" y="4469103"/>
            <a:ext cx="8366071" cy="1844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306" y="1520270"/>
            <a:ext cx="5685304" cy="18691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87542" y="3730439"/>
            <a:ext cx="465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Fig. 5: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Channel access when AM is applied</a:t>
            </a:r>
          </a:p>
        </p:txBody>
      </p:sp>
    </p:spTree>
    <p:extLst>
      <p:ext uri="{BB962C8B-B14F-4D97-AF65-F5344CB8AC3E}">
        <p14:creationId xmlns:p14="http://schemas.microsoft.com/office/powerpoint/2010/main" val="1010429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1236</Words>
  <Application>Microsoft Macintosh PowerPoint</Application>
  <PresentationFormat>Widescreen</PresentationFormat>
  <Paragraphs>276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Calibri</vt:lpstr>
      <vt:lpstr>Calibri Light</vt:lpstr>
      <vt:lpstr>Courier New</vt:lpstr>
      <vt:lpstr>Helvetica</vt:lpstr>
      <vt:lpstr>Times</vt:lpstr>
      <vt:lpstr>Wingdings</vt:lpstr>
      <vt:lpstr>Arial</vt:lpstr>
      <vt:lpstr>Office Theme</vt:lpstr>
      <vt:lpstr>PowerPoint Presentation</vt:lpstr>
      <vt:lpstr>PowerPoint Presentation</vt:lpstr>
      <vt:lpstr>Introduction to the simulator</vt:lpstr>
      <vt:lpstr>COST</vt:lpstr>
      <vt:lpstr>Overview</vt:lpstr>
      <vt:lpstr>PowerPoint Presentation</vt:lpstr>
      <vt:lpstr>Channel Access</vt:lpstr>
      <vt:lpstr>RTS/CTS</vt:lpstr>
      <vt:lpstr>Channel Bonding</vt:lpstr>
      <vt:lpstr>Packet Aggregation</vt:lpstr>
      <vt:lpstr>PowerPoint Presentation</vt:lpstr>
      <vt:lpstr>Architecture based on states</vt:lpstr>
      <vt:lpstr>Channel Modeling</vt:lpstr>
      <vt:lpstr>Traffic Modeling</vt:lpstr>
      <vt:lpstr>Link Modeling</vt:lpstr>
      <vt:lpstr>Collisions Modeling</vt:lpstr>
      <vt:lpstr>PowerPoint Presentation</vt:lpstr>
      <vt:lpstr>System parameters</vt:lpstr>
      <vt:lpstr>Basic Operation</vt:lpstr>
      <vt:lpstr>Two STAs</vt:lpstr>
      <vt:lpstr>Dynamic Channel Bonding</vt:lpstr>
      <vt:lpstr>PowerPoint Presentation</vt:lpstr>
      <vt:lpstr>Some remarks</vt:lpstr>
      <vt:lpstr>Overview</vt:lpstr>
      <vt:lpstr>AP-Agent communication</vt:lpstr>
      <vt:lpstr>Agent-oriented functionalities at the AP</vt:lpstr>
      <vt:lpstr>Agent functionalities</vt:lpstr>
      <vt:lpstr>Centralized Learning - Remarks</vt:lpstr>
      <vt:lpstr>Agent-Central Entity (CC) communication</vt:lpstr>
      <vt:lpstr>Agent-embedded Architecture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francesc wilhelmi roca</dc:creator>
  <cp:lastModifiedBy>francesc wilhelmi roca</cp:lastModifiedBy>
  <cp:revision>275</cp:revision>
  <dcterms:created xsi:type="dcterms:W3CDTF">2018-09-03T13:20:16Z</dcterms:created>
  <dcterms:modified xsi:type="dcterms:W3CDTF">2019-04-02T06:56:03Z</dcterms:modified>
</cp:coreProperties>
</file>